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1" r:id="rId3"/>
    <p:sldId id="289" r:id="rId4"/>
    <p:sldId id="259" r:id="rId5"/>
    <p:sldId id="278" r:id="rId6"/>
    <p:sldId id="270" r:id="rId7"/>
    <p:sldId id="274" r:id="rId8"/>
    <p:sldId id="277" r:id="rId9"/>
    <p:sldId id="275" r:id="rId10"/>
    <p:sldId id="258" r:id="rId11"/>
    <p:sldId id="286" r:id="rId12"/>
  </p:sldIdLst>
  <p:sldSz cx="8129588" cy="17281525"/>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443">
          <p15:clr>
            <a:srgbClr val="A4A3A4"/>
          </p15:clr>
        </p15:guide>
        <p15:guide id="2" pos="25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CC"/>
    <a:srgbClr val="CCFF99"/>
    <a:srgbClr val="993300"/>
    <a:srgbClr val="017600"/>
    <a:srgbClr val="55AF2D"/>
    <a:srgbClr val="FF8F00"/>
    <a:srgbClr val="F44336"/>
    <a:srgbClr val="00C853"/>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65" autoAdjust="0"/>
    <p:restoredTop sz="94660" autoAdjust="0"/>
  </p:normalViewPr>
  <p:slideViewPr>
    <p:cSldViewPr>
      <p:cViewPr>
        <p:scale>
          <a:sx n="10" d="100"/>
          <a:sy n="10" d="100"/>
        </p:scale>
        <p:origin x="3516" y="1122"/>
      </p:cViewPr>
      <p:guideLst>
        <p:guide orient="horz" pos="5443"/>
        <p:guide pos="256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9E944-F3BE-40BE-AA6F-6C41B119FB3B}" type="datetimeFigureOut">
              <a:rPr lang="en-US" smtClean="0"/>
              <a:pPr/>
              <a:t>8/6/2021</a:t>
            </a:fld>
            <a:endParaRPr lang="en-US"/>
          </a:p>
        </p:txBody>
      </p:sp>
      <p:sp>
        <p:nvSpPr>
          <p:cNvPr id="4" name="Slide Image Placeholder 3"/>
          <p:cNvSpPr>
            <a:spLocks noGrp="1" noRot="1" noChangeAspect="1"/>
          </p:cNvSpPr>
          <p:nvPr>
            <p:ph type="sldImg" idx="2"/>
          </p:nvPr>
        </p:nvSpPr>
        <p:spPr>
          <a:xfrm>
            <a:off x="2622550" y="685800"/>
            <a:ext cx="16129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05144-30F7-4DDB-A552-2E2C877CE4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05144-30F7-4DDB-A552-2E2C877CE49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09720" y="5368484"/>
            <a:ext cx="6910150" cy="3704326"/>
          </a:xfrm>
        </p:spPr>
        <p:txBody>
          <a:bodyPr/>
          <a:lstStyle/>
          <a:p>
            <a:r>
              <a:rPr lang="zh-TW" altLang="en-US"/>
              <a:t>按一下以編輯母片標題樣式</a:t>
            </a:r>
            <a:endParaRPr lang="zh-HK" altLang="en-US"/>
          </a:p>
        </p:txBody>
      </p:sp>
      <p:sp>
        <p:nvSpPr>
          <p:cNvPr id="3" name="副標題 2"/>
          <p:cNvSpPr>
            <a:spLocks noGrp="1"/>
          </p:cNvSpPr>
          <p:nvPr>
            <p:ph type="subTitle" idx="1"/>
          </p:nvPr>
        </p:nvSpPr>
        <p:spPr>
          <a:xfrm>
            <a:off x="1219438" y="9792875"/>
            <a:ext cx="5690712" cy="441638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HK" altLang="en-US"/>
          </a:p>
        </p:txBody>
      </p:sp>
      <p:sp>
        <p:nvSpPr>
          <p:cNvPr id="4" name="日期版面配置區 3"/>
          <p:cNvSpPr>
            <a:spLocks noGrp="1"/>
          </p:cNvSpPr>
          <p:nvPr>
            <p:ph type="dt" sz="half" idx="10"/>
          </p:nvPr>
        </p:nvSpPr>
        <p:spPr/>
        <p:txBody>
          <a:bodyPr/>
          <a:lstStyle/>
          <a:p>
            <a:fld id="{01B2AB37-B468-43D0-8E41-73D08CD25457}" type="datetimeFigureOut">
              <a:rPr lang="zh-HK" altLang="en-US" smtClean="0"/>
              <a:pPr/>
              <a:t>6/8/2021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347026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01B2AB37-B468-43D0-8E41-73D08CD25457}" type="datetimeFigureOut">
              <a:rPr lang="zh-HK" altLang="en-US" smtClean="0"/>
              <a:pPr/>
              <a:t>6/8/2021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74700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5240480" y="1088103"/>
            <a:ext cx="1625918" cy="23226049"/>
          </a:xfrm>
        </p:spPr>
        <p:txBody>
          <a:bodyPr vert="eaVert"/>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a:xfrm>
            <a:off x="361328" y="1088103"/>
            <a:ext cx="4743671" cy="2322604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01B2AB37-B468-43D0-8E41-73D08CD25457}" type="datetimeFigureOut">
              <a:rPr lang="zh-HK" altLang="en-US" smtClean="0"/>
              <a:pPr/>
              <a:t>6/8/2021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25414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01B2AB37-B468-43D0-8E41-73D08CD25457}" type="datetimeFigureOut">
              <a:rPr lang="zh-HK" altLang="en-US" smtClean="0"/>
              <a:pPr/>
              <a:t>6/8/2021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234337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42182" y="11104986"/>
            <a:ext cx="6910150" cy="3432303"/>
          </a:xfrm>
        </p:spPr>
        <p:txBody>
          <a:bodyPr anchor="t"/>
          <a:lstStyle>
            <a:lvl1pPr algn="l">
              <a:defRPr sz="4000" b="1" cap="all"/>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642182" y="7324652"/>
            <a:ext cx="6910150" cy="378033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1B2AB37-B468-43D0-8E41-73D08CD25457}" type="datetimeFigureOut">
              <a:rPr lang="zh-HK" altLang="en-US" smtClean="0"/>
              <a:pPr/>
              <a:t>6/8/2021</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366046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361328" y="6352563"/>
            <a:ext cx="3184089" cy="17961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3680898" y="6352563"/>
            <a:ext cx="3185500" cy="17961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p:cNvSpPr>
            <a:spLocks noGrp="1"/>
          </p:cNvSpPr>
          <p:nvPr>
            <p:ph type="dt" sz="half" idx="10"/>
          </p:nvPr>
        </p:nvSpPr>
        <p:spPr/>
        <p:txBody>
          <a:bodyPr/>
          <a:lstStyle/>
          <a:p>
            <a:fld id="{01B2AB37-B468-43D0-8E41-73D08CD25457}" type="datetimeFigureOut">
              <a:rPr lang="zh-HK" altLang="en-US" smtClean="0"/>
              <a:pPr/>
              <a:t>6/8/2021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365328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06484" y="692071"/>
            <a:ext cx="7316629" cy="2880254"/>
          </a:xfrm>
        </p:spPr>
        <p:txBody>
          <a:bodyPr/>
          <a:lstStyle>
            <a:lvl1pPr>
              <a:defRPr/>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406479" y="3868347"/>
            <a:ext cx="3591980" cy="16121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06479" y="5480487"/>
            <a:ext cx="3591980" cy="9956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4129730" y="3868347"/>
            <a:ext cx="3593391" cy="16121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129730" y="5480487"/>
            <a:ext cx="3593391" cy="9956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p:cNvSpPr>
            <a:spLocks noGrp="1"/>
          </p:cNvSpPr>
          <p:nvPr>
            <p:ph type="dt" sz="half" idx="10"/>
          </p:nvPr>
        </p:nvSpPr>
        <p:spPr/>
        <p:txBody>
          <a:bodyPr/>
          <a:lstStyle/>
          <a:p>
            <a:fld id="{01B2AB37-B468-43D0-8E41-73D08CD25457}" type="datetimeFigureOut">
              <a:rPr lang="zh-HK" altLang="en-US" smtClean="0"/>
              <a:pPr/>
              <a:t>6/8/2021</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377398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日期版面配置區 2"/>
          <p:cNvSpPr>
            <a:spLocks noGrp="1"/>
          </p:cNvSpPr>
          <p:nvPr>
            <p:ph type="dt" sz="half" idx="10"/>
          </p:nvPr>
        </p:nvSpPr>
        <p:spPr/>
        <p:txBody>
          <a:bodyPr/>
          <a:lstStyle/>
          <a:p>
            <a:fld id="{01B2AB37-B468-43D0-8E41-73D08CD25457}" type="datetimeFigureOut">
              <a:rPr lang="zh-HK" altLang="en-US" smtClean="0"/>
              <a:pPr/>
              <a:t>6/8/2021</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320610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1B2AB37-B468-43D0-8E41-73D08CD25457}" type="datetimeFigureOut">
              <a:rPr lang="zh-HK" altLang="en-US" smtClean="0"/>
              <a:pPr/>
              <a:t>6/8/2021</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387030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06481" y="688064"/>
            <a:ext cx="2674578" cy="2928259"/>
          </a:xfrm>
        </p:spPr>
        <p:txBody>
          <a:bodyPr anchor="b"/>
          <a:lstStyle>
            <a:lvl1pPr algn="l">
              <a:defRPr sz="2000" b="1"/>
            </a:lvl1pPr>
          </a:lstStyle>
          <a:p>
            <a:r>
              <a:rPr lang="zh-TW" altLang="en-US"/>
              <a:t>按一下以編輯母片標題樣式</a:t>
            </a:r>
            <a:endParaRPr lang="zh-HK" altLang="en-US"/>
          </a:p>
        </p:txBody>
      </p:sp>
      <p:sp>
        <p:nvSpPr>
          <p:cNvPr id="3" name="內容版面配置區 2"/>
          <p:cNvSpPr>
            <a:spLocks noGrp="1"/>
          </p:cNvSpPr>
          <p:nvPr>
            <p:ph idx="1"/>
          </p:nvPr>
        </p:nvSpPr>
        <p:spPr>
          <a:xfrm>
            <a:off x="3178443" y="688066"/>
            <a:ext cx="4544666" cy="147493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p:cNvSpPr>
            <a:spLocks noGrp="1"/>
          </p:cNvSpPr>
          <p:nvPr>
            <p:ph type="body" sz="half" idx="2"/>
          </p:nvPr>
        </p:nvSpPr>
        <p:spPr>
          <a:xfrm>
            <a:off x="406481" y="3616320"/>
            <a:ext cx="2674578" cy="118210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1B2AB37-B468-43D0-8E41-73D08CD25457}" type="datetimeFigureOut">
              <a:rPr lang="zh-HK" altLang="en-US" smtClean="0"/>
              <a:pPr/>
              <a:t>6/8/2021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259520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593469" y="12097076"/>
            <a:ext cx="4877753" cy="1428127"/>
          </a:xfrm>
        </p:spPr>
        <p:txBody>
          <a:bodyPr anchor="b"/>
          <a:lstStyle>
            <a:lvl1pPr algn="l">
              <a:defRPr sz="2000" b="1"/>
            </a:lvl1pPr>
          </a:lstStyle>
          <a:p>
            <a:r>
              <a:rPr lang="zh-TW" altLang="en-US"/>
              <a:t>按一下以編輯母片標題樣式</a:t>
            </a:r>
            <a:endParaRPr lang="zh-HK" altLang="en-US"/>
          </a:p>
        </p:txBody>
      </p:sp>
      <p:sp>
        <p:nvSpPr>
          <p:cNvPr id="3" name="圖片版面配置區 2"/>
          <p:cNvSpPr>
            <a:spLocks noGrp="1"/>
          </p:cNvSpPr>
          <p:nvPr>
            <p:ph type="pic" idx="1"/>
          </p:nvPr>
        </p:nvSpPr>
        <p:spPr>
          <a:xfrm>
            <a:off x="1593469" y="1544144"/>
            <a:ext cx="4877753" cy="103689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593469" y="13525194"/>
            <a:ext cx="4877753" cy="2028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1B2AB37-B468-43D0-8E41-73D08CD25457}" type="datetimeFigureOut">
              <a:rPr lang="zh-HK" altLang="en-US" smtClean="0"/>
              <a:pPr/>
              <a:t>6/8/2021</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411253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411A"/>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06484" y="692071"/>
            <a:ext cx="7316629" cy="2880254"/>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p:cNvSpPr>
            <a:spLocks noGrp="1"/>
          </p:cNvSpPr>
          <p:nvPr>
            <p:ph type="body" idx="1"/>
          </p:nvPr>
        </p:nvSpPr>
        <p:spPr>
          <a:xfrm>
            <a:off x="406484" y="4032358"/>
            <a:ext cx="7316629" cy="1140500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2"/>
          </p:nvPr>
        </p:nvSpPr>
        <p:spPr>
          <a:xfrm>
            <a:off x="406480" y="16017423"/>
            <a:ext cx="1896904" cy="920081"/>
          </a:xfrm>
          <a:prstGeom prst="rect">
            <a:avLst/>
          </a:prstGeom>
        </p:spPr>
        <p:txBody>
          <a:bodyPr vert="horz" lIns="91440" tIns="45720" rIns="91440" bIns="45720" rtlCol="0" anchor="ctr"/>
          <a:lstStyle>
            <a:lvl1pPr algn="l">
              <a:defRPr sz="1200">
                <a:solidFill>
                  <a:schemeClr val="tx1">
                    <a:tint val="75000"/>
                  </a:schemeClr>
                </a:solidFill>
              </a:defRPr>
            </a:lvl1pPr>
          </a:lstStyle>
          <a:p>
            <a:fld id="{01B2AB37-B468-43D0-8E41-73D08CD25457}" type="datetimeFigureOut">
              <a:rPr lang="zh-HK" altLang="en-US" smtClean="0"/>
              <a:pPr/>
              <a:t>6/8/2021</a:t>
            </a:fld>
            <a:endParaRPr lang="zh-HK" altLang="en-US"/>
          </a:p>
        </p:txBody>
      </p:sp>
      <p:sp>
        <p:nvSpPr>
          <p:cNvPr id="5" name="頁尾版面配置區 4"/>
          <p:cNvSpPr>
            <a:spLocks noGrp="1"/>
          </p:cNvSpPr>
          <p:nvPr>
            <p:ph type="ftr" sz="quarter" idx="3"/>
          </p:nvPr>
        </p:nvSpPr>
        <p:spPr>
          <a:xfrm>
            <a:off x="2777609" y="16017423"/>
            <a:ext cx="2574370" cy="92008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5826206" y="16017423"/>
            <a:ext cx="1896904" cy="920081"/>
          </a:xfrm>
          <a:prstGeom prst="rect">
            <a:avLst/>
          </a:prstGeom>
        </p:spPr>
        <p:txBody>
          <a:bodyPr vert="horz" lIns="91440" tIns="45720" rIns="91440" bIns="45720" rtlCol="0" anchor="ctr"/>
          <a:lstStyle>
            <a:lvl1pPr algn="r">
              <a:defRPr sz="1200">
                <a:solidFill>
                  <a:schemeClr val="tx1">
                    <a:tint val="75000"/>
                  </a:schemeClr>
                </a:solidFill>
              </a:defRPr>
            </a:lvl1pPr>
          </a:lstStyle>
          <a:p>
            <a:fld id="{C1A998AA-7FF4-4BCE-934E-145E8157A130}" type="slidenum">
              <a:rPr lang="zh-HK" altLang="en-US" smtClean="0"/>
              <a:pPr/>
              <a:t>‹#›</a:t>
            </a:fld>
            <a:endParaRPr lang="zh-HK" altLang="en-US"/>
          </a:p>
        </p:txBody>
      </p:sp>
    </p:spTree>
    <p:extLst>
      <p:ext uri="{BB962C8B-B14F-4D97-AF65-F5344CB8AC3E}">
        <p14:creationId xmlns:p14="http://schemas.microsoft.com/office/powerpoint/2010/main" val="3455538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1.png"/><Relationship Id="rId7" Type="http://schemas.openxmlformats.org/officeDocument/2006/relationships/image" Target="../media/image23.jpeg"/><Relationship Id="rId12"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ownloads\PPT\PPT\素材\top-backgr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3006" y="-3246438"/>
            <a:ext cx="40081200" cy="230886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12927806" y="3916362"/>
            <a:ext cx="32994600" cy="5181600"/>
          </a:xfrm>
        </p:spPr>
        <p:txBody>
          <a:bodyPr>
            <a:noAutofit/>
          </a:bodyPr>
          <a:lstStyle/>
          <a:p>
            <a:r>
              <a:rPr lang="en-US" altLang="zh-HK" sz="9600" b="1" dirty="0">
                <a:solidFill>
                  <a:schemeClr val="bg2">
                    <a:lumMod val="75000"/>
                  </a:schemeClr>
                </a:solidFill>
                <a:latin typeface="微軟正黑體" panose="020B0604030504040204" pitchFamily="34" charset="-120"/>
                <a:ea typeface="微軟正黑體" panose="020B0604030504040204" pitchFamily="34" charset="-120"/>
              </a:rPr>
              <a:t>VENUS</a:t>
            </a:r>
            <a:r>
              <a:rPr lang="en-US" altLang="zh-HK" sz="9600" b="1" baseline="0" dirty="0">
                <a:solidFill>
                  <a:schemeClr val="bg2">
                    <a:lumMod val="75000"/>
                  </a:schemeClr>
                </a:solidFill>
                <a:latin typeface="微軟正黑體" panose="020B0604030504040204" pitchFamily="34" charset="-120"/>
                <a:ea typeface="微軟正黑體" panose="020B0604030504040204" pitchFamily="34" charset="-120"/>
              </a:rPr>
              <a:t> SEAAIR LOGISTIX PVT LTD</a:t>
            </a:r>
            <a:br>
              <a:rPr lang="en-US" altLang="zh-HK" sz="9600" b="1" baseline="0" dirty="0">
                <a:solidFill>
                  <a:schemeClr val="bg1"/>
                </a:solidFill>
                <a:latin typeface="微軟正黑體" panose="020B0604030504040204" pitchFamily="34" charset="-120"/>
                <a:ea typeface="微軟正黑體" panose="020B0604030504040204" pitchFamily="34" charset="-120"/>
              </a:rPr>
            </a:br>
            <a:endParaRPr lang="zh-HK" altLang="en-US" sz="9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9899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0" name="Picture 12" descr="D:\Downloads\PPT\20200515 - 【設計】土耳其郵政\Maka\V4 Eng ver\2-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0406" y="-579437"/>
            <a:ext cx="43586400" cy="17860962"/>
          </a:xfrm>
          <a:prstGeom prst="rect">
            <a:avLst/>
          </a:prstGeom>
          <a:noFill/>
          <a:extLst>
            <a:ext uri="{909E8E84-426E-40DD-AFC4-6F175D3DCCD1}">
              <a14:hiddenFill xmlns:a14="http://schemas.microsoft.com/office/drawing/2010/main">
                <a:solidFill>
                  <a:srgbClr val="FFFFFF"/>
                </a:solidFill>
              </a14:hiddenFill>
            </a:ext>
          </a:extLst>
        </p:spPr>
      </p:pic>
      <p:sp>
        <p:nvSpPr>
          <p:cNvPr id="14" name="文字方塊 13"/>
          <p:cNvSpPr txBox="1"/>
          <p:nvPr/>
        </p:nvSpPr>
        <p:spPr>
          <a:xfrm>
            <a:off x="-2915191" y="5440362"/>
            <a:ext cx="6446585" cy="523220"/>
          </a:xfrm>
          <a:prstGeom prst="rect">
            <a:avLst/>
          </a:prstGeom>
          <a:noFill/>
        </p:spPr>
        <p:txBody>
          <a:bodyPr wrap="square" rtlCol="0">
            <a:spAutoFit/>
          </a:bodyPr>
          <a:lstStyle/>
          <a:p>
            <a:pPr algn="ctr"/>
            <a:r>
              <a:rPr lang="en-US" altLang="zh-CN" sz="2800" b="1" dirty="0">
                <a:latin typeface="Times New Roman" pitchFamily="18" charset="0"/>
                <a:ea typeface="微軟正黑體" panose="020B0604030504040204" pitchFamily="34" charset="-120"/>
                <a:cs typeface="Times New Roman" pitchFamily="18" charset="0"/>
              </a:rPr>
              <a:t>Track &amp; Trace latest cargo information </a:t>
            </a:r>
            <a:endParaRPr lang="zh-HK" altLang="en-US" sz="2800" b="1" dirty="0">
              <a:latin typeface="Times New Roman" pitchFamily="18" charset="0"/>
              <a:ea typeface="微軟正黑體" panose="020B0604030504040204" pitchFamily="34" charset="-120"/>
              <a:cs typeface="Times New Roman" pitchFamily="18" charset="0"/>
            </a:endParaRPr>
          </a:p>
        </p:txBody>
      </p:sp>
      <p:pic>
        <p:nvPicPr>
          <p:cNvPr id="25" name="Picture 3" descr="D:\Downloads\PPT\PPT\素材\1-title-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188" y="1258751"/>
            <a:ext cx="3916800" cy="576000"/>
          </a:xfrm>
          <a:prstGeom prst="rect">
            <a:avLst/>
          </a:prstGeom>
          <a:noFill/>
          <a:extLst>
            <a:ext uri="{909E8E84-426E-40DD-AFC4-6F175D3DCCD1}">
              <a14:hiddenFill xmlns:a14="http://schemas.microsoft.com/office/drawing/2010/main">
                <a:solidFill>
                  <a:srgbClr val="FFFFFF"/>
                </a:solidFill>
              </a14:hiddenFill>
            </a:ext>
          </a:extLst>
        </p:spPr>
      </p:pic>
      <p:sp>
        <p:nvSpPr>
          <p:cNvPr id="26" name="文字方塊 25"/>
          <p:cNvSpPr txBox="1"/>
          <p:nvPr/>
        </p:nvSpPr>
        <p:spPr>
          <a:xfrm>
            <a:off x="2308054" y="1320178"/>
            <a:ext cx="3515066" cy="461665"/>
          </a:xfrm>
          <a:prstGeom prst="rect">
            <a:avLst/>
          </a:prstGeom>
          <a:noFill/>
        </p:spPr>
        <p:txBody>
          <a:bodyPr wrap="square" rtlCol="0">
            <a:spAutoFit/>
          </a:bodyPr>
          <a:lstStyle/>
          <a:p>
            <a:pPr algn="ctr"/>
            <a:r>
              <a:rPr lang="en-US" altLang="zh-CN" sz="2400" b="1" spc="-150" dirty="0">
                <a:solidFill>
                  <a:schemeClr val="bg1"/>
                </a:solidFill>
                <a:latin typeface="微軟正黑體" panose="020B0604030504040204" pitchFamily="34" charset="-120"/>
                <a:ea typeface="微軟正黑體" panose="020B0604030504040204" pitchFamily="34" charset="-120"/>
              </a:rPr>
              <a:t>SERVICE QUALITY</a:t>
            </a:r>
            <a:endParaRPr lang="zh-CN" altLang="en-US" sz="2400" b="1" spc="-150" dirty="0">
              <a:solidFill>
                <a:schemeClr val="bg1"/>
              </a:solidFill>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3707606" y="2326578"/>
            <a:ext cx="16687800" cy="769441"/>
          </a:xfrm>
          <a:prstGeom prst="rect">
            <a:avLst/>
          </a:prstGeom>
          <a:noFill/>
        </p:spPr>
        <p:txBody>
          <a:bodyPr wrap="square" rtlCol="0">
            <a:spAutoFit/>
          </a:bodyPr>
          <a:lstStyle/>
          <a:p>
            <a:r>
              <a:rPr lang="en-US" altLang="zh-CN" sz="4400" dirty="0">
                <a:latin typeface="Times New Roman" pitchFamily="18" charset="0"/>
                <a:ea typeface="微軟正黑體" panose="020B0604030504040204" pitchFamily="34" charset="-120"/>
                <a:cs typeface="Times New Roman" pitchFamily="18" charset="0"/>
              </a:rPr>
              <a:t>    It's our mission to provide value-added, time and cost saving services.</a:t>
            </a:r>
          </a:p>
        </p:txBody>
      </p:sp>
      <p:pic>
        <p:nvPicPr>
          <p:cNvPr id="7171" name="Picture 3" descr="D:\Downloads\PPT\PPT\素材\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 y="3611562"/>
            <a:ext cx="2183606" cy="1834000"/>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p:cNvSpPr txBox="1"/>
          <p:nvPr/>
        </p:nvSpPr>
        <p:spPr>
          <a:xfrm>
            <a:off x="6709139" y="5364162"/>
            <a:ext cx="6728255" cy="523220"/>
          </a:xfrm>
          <a:prstGeom prst="rect">
            <a:avLst/>
          </a:prstGeom>
          <a:noFill/>
        </p:spPr>
        <p:txBody>
          <a:bodyPr wrap="square" rtlCol="0">
            <a:spAutoFit/>
          </a:bodyPr>
          <a:lstStyle/>
          <a:p>
            <a:pPr algn="ctr"/>
            <a:r>
              <a:rPr lang="en-US" altLang="zh-CN" sz="2800" b="1" dirty="0">
                <a:latin typeface="Times New Roman" pitchFamily="18" charset="0"/>
                <a:ea typeface="微軟正黑體" panose="020B0604030504040204" pitchFamily="34" charset="-120"/>
                <a:cs typeface="Times New Roman" pitchFamily="18" charset="0"/>
              </a:rPr>
              <a:t>Excellent Customer Service team</a:t>
            </a:r>
            <a:endParaRPr lang="zh-CN" altLang="en-US" sz="2800" b="1" dirty="0">
              <a:latin typeface="Times New Roman" pitchFamily="18" charset="0"/>
              <a:ea typeface="微軟正黑體" panose="020B0604030504040204" pitchFamily="34" charset="-120"/>
              <a:cs typeface="Times New Roman" pitchFamily="18" charset="0"/>
            </a:endParaRPr>
          </a:p>
        </p:txBody>
      </p:sp>
      <p:sp>
        <p:nvSpPr>
          <p:cNvPr id="52" name="文字方塊 51"/>
          <p:cNvSpPr txBox="1"/>
          <p:nvPr/>
        </p:nvSpPr>
        <p:spPr>
          <a:xfrm>
            <a:off x="-2793206" y="8031162"/>
            <a:ext cx="6781800" cy="954107"/>
          </a:xfrm>
          <a:prstGeom prst="rect">
            <a:avLst/>
          </a:prstGeom>
          <a:noFill/>
        </p:spPr>
        <p:txBody>
          <a:bodyPr wrap="square" rtlCol="0">
            <a:spAutoFit/>
          </a:bodyPr>
          <a:lstStyle/>
          <a:p>
            <a:pPr algn="ctr"/>
            <a:r>
              <a:rPr lang="en-US" altLang="zh-CN" sz="2800" b="1" dirty="0">
                <a:latin typeface="Times New Roman" pitchFamily="18" charset="0"/>
                <a:ea typeface="微軟正黑體" panose="020B0604030504040204" pitchFamily="34" charset="-120"/>
                <a:cs typeface="Times New Roman" pitchFamily="18" charset="0"/>
              </a:rPr>
              <a:t>Flight/Vessel/</a:t>
            </a:r>
          </a:p>
          <a:p>
            <a:pPr algn="ctr"/>
            <a:r>
              <a:rPr lang="en-US" altLang="zh-CN" sz="2800" b="1" dirty="0">
                <a:latin typeface="Times New Roman" pitchFamily="18" charset="0"/>
                <a:ea typeface="微軟正黑體" panose="020B0604030504040204" pitchFamily="34" charset="-120"/>
                <a:cs typeface="Times New Roman" pitchFamily="18" charset="0"/>
              </a:rPr>
              <a:t>Trucking Arrangement </a:t>
            </a:r>
            <a:endParaRPr lang="zh-CN" altLang="en-US" sz="2800" b="1" dirty="0">
              <a:latin typeface="Times New Roman" pitchFamily="18" charset="0"/>
              <a:ea typeface="微軟正黑體" panose="020B0604030504040204" pitchFamily="34" charset="-120"/>
              <a:cs typeface="Times New Roman" pitchFamily="18" charset="0"/>
            </a:endParaRPr>
          </a:p>
        </p:txBody>
      </p:sp>
      <p:sp>
        <p:nvSpPr>
          <p:cNvPr id="54" name="文字方塊 53"/>
          <p:cNvSpPr txBox="1"/>
          <p:nvPr/>
        </p:nvSpPr>
        <p:spPr>
          <a:xfrm>
            <a:off x="7265194" y="7954962"/>
            <a:ext cx="5943600" cy="954107"/>
          </a:xfrm>
          <a:prstGeom prst="rect">
            <a:avLst/>
          </a:prstGeom>
          <a:noFill/>
        </p:spPr>
        <p:txBody>
          <a:bodyPr wrap="square" rtlCol="0">
            <a:spAutoFit/>
          </a:bodyPr>
          <a:lstStyle/>
          <a:p>
            <a:pPr algn="ctr"/>
            <a:r>
              <a:rPr lang="en-US" altLang="zh-CN" sz="2800" b="1" dirty="0">
                <a:latin typeface="Times New Roman" pitchFamily="18" charset="0"/>
                <a:ea typeface="微軟正黑體" panose="020B0604030504040204" pitchFamily="34" charset="-120"/>
                <a:cs typeface="Times New Roman" pitchFamily="18" charset="0"/>
              </a:rPr>
              <a:t>Good relationship with Airline and Carrier</a:t>
            </a:r>
            <a:endParaRPr lang="zh-CN" altLang="en-US" sz="2800" b="1" dirty="0">
              <a:latin typeface="Times New Roman" pitchFamily="18" charset="0"/>
              <a:ea typeface="微軟正黑體" panose="020B0604030504040204" pitchFamily="34" charset="-120"/>
              <a:cs typeface="Times New Roman" pitchFamily="18" charset="0"/>
            </a:endParaRPr>
          </a:p>
        </p:txBody>
      </p:sp>
      <p:sp>
        <p:nvSpPr>
          <p:cNvPr id="56" name="文字方塊 55"/>
          <p:cNvSpPr txBox="1"/>
          <p:nvPr/>
        </p:nvSpPr>
        <p:spPr>
          <a:xfrm>
            <a:off x="-1726406" y="14660562"/>
            <a:ext cx="4800600" cy="523220"/>
          </a:xfrm>
          <a:prstGeom prst="rect">
            <a:avLst/>
          </a:prstGeom>
          <a:noFill/>
        </p:spPr>
        <p:txBody>
          <a:bodyPr wrap="square" rtlCol="0">
            <a:spAutoFit/>
          </a:bodyPr>
          <a:lstStyle/>
          <a:p>
            <a:pPr algn="ctr"/>
            <a:r>
              <a:rPr lang="en-US" altLang="zh-CN" sz="2800" b="1" dirty="0">
                <a:latin typeface="Times New Roman" pitchFamily="18" charset="0"/>
                <a:ea typeface="微軟正黑體" panose="020B0604030504040204" pitchFamily="34" charset="-120"/>
                <a:cs typeface="Times New Roman" pitchFamily="18" charset="0"/>
              </a:rPr>
              <a:t>Professional and friendly staff </a:t>
            </a:r>
            <a:endParaRPr lang="zh-CN" altLang="en-US" sz="2800" b="1" dirty="0">
              <a:latin typeface="Times New Roman" pitchFamily="18" charset="0"/>
              <a:ea typeface="微軟正黑體" panose="020B0604030504040204" pitchFamily="34" charset="-120"/>
              <a:cs typeface="Times New Roman" pitchFamily="18" charset="0"/>
            </a:endParaRPr>
          </a:p>
        </p:txBody>
      </p:sp>
      <p:sp>
        <p:nvSpPr>
          <p:cNvPr id="58" name="文字方塊 57"/>
          <p:cNvSpPr txBox="1"/>
          <p:nvPr/>
        </p:nvSpPr>
        <p:spPr>
          <a:xfrm>
            <a:off x="8129588" y="11536362"/>
            <a:ext cx="4577136" cy="523220"/>
          </a:xfrm>
          <a:prstGeom prst="rect">
            <a:avLst/>
          </a:prstGeom>
          <a:noFill/>
        </p:spPr>
        <p:txBody>
          <a:bodyPr wrap="square" rtlCol="0">
            <a:spAutoFit/>
          </a:bodyPr>
          <a:lstStyle/>
          <a:p>
            <a:pPr algn="ctr"/>
            <a:r>
              <a:rPr lang="en-US" altLang="zh-CN" sz="2800" b="1" dirty="0">
                <a:latin typeface="Times New Roman" pitchFamily="18" charset="0"/>
                <a:ea typeface="微軟正黑體" panose="020B0604030504040204" pitchFamily="34" charset="-120"/>
                <a:cs typeface="Times New Roman" pitchFamily="18" charset="0"/>
              </a:rPr>
              <a:t>Competitive Pricing</a:t>
            </a:r>
            <a:endParaRPr lang="zh-CN" altLang="en-US" sz="2800" b="1" dirty="0">
              <a:latin typeface="Times New Roman" pitchFamily="18" charset="0"/>
              <a:ea typeface="微軟正黑體" panose="020B0604030504040204" pitchFamily="34" charset="-120"/>
              <a:cs typeface="Times New Roman" pitchFamily="18" charset="0"/>
            </a:endParaRPr>
          </a:p>
        </p:txBody>
      </p:sp>
      <p:sp>
        <p:nvSpPr>
          <p:cNvPr id="60" name="文字方塊 59"/>
          <p:cNvSpPr txBox="1"/>
          <p:nvPr/>
        </p:nvSpPr>
        <p:spPr>
          <a:xfrm>
            <a:off x="-2183606" y="11688762"/>
            <a:ext cx="5638800" cy="954107"/>
          </a:xfrm>
          <a:prstGeom prst="rect">
            <a:avLst/>
          </a:prstGeom>
          <a:noFill/>
        </p:spPr>
        <p:txBody>
          <a:bodyPr wrap="square" rtlCol="0">
            <a:spAutoFit/>
          </a:bodyPr>
          <a:lstStyle/>
          <a:p>
            <a:pPr algn="ctr"/>
            <a:r>
              <a:rPr lang="en-US" altLang="zh-CN" sz="2800" b="1" dirty="0">
                <a:latin typeface="Times New Roman" pitchFamily="18" charset="0"/>
                <a:ea typeface="微軟正黑體" panose="020B0604030504040204" pitchFamily="34" charset="-120"/>
                <a:cs typeface="Times New Roman" pitchFamily="18" charset="0"/>
              </a:rPr>
              <a:t>Co-operation with Overseas office/agent</a:t>
            </a:r>
            <a:endParaRPr lang="zh-CN" altLang="en-US" sz="2800" b="1" dirty="0">
              <a:latin typeface="Times New Roman" pitchFamily="18" charset="0"/>
              <a:ea typeface="微軟正黑體" panose="020B0604030504040204" pitchFamily="34" charset="-120"/>
              <a:cs typeface="Times New Roman" pitchFamily="18" charset="0"/>
            </a:endParaRPr>
          </a:p>
        </p:txBody>
      </p:sp>
      <p:sp>
        <p:nvSpPr>
          <p:cNvPr id="62" name="文字方塊 61"/>
          <p:cNvSpPr txBox="1"/>
          <p:nvPr/>
        </p:nvSpPr>
        <p:spPr>
          <a:xfrm>
            <a:off x="7646194" y="14584362"/>
            <a:ext cx="5974930" cy="523220"/>
          </a:xfrm>
          <a:prstGeom prst="rect">
            <a:avLst/>
          </a:prstGeom>
          <a:noFill/>
        </p:spPr>
        <p:txBody>
          <a:bodyPr wrap="square" rtlCol="0">
            <a:spAutoFit/>
          </a:bodyPr>
          <a:lstStyle/>
          <a:p>
            <a:pPr algn="ctr"/>
            <a:r>
              <a:rPr lang="en-US" altLang="zh-CN" sz="2800" b="1" dirty="0">
                <a:latin typeface="Times New Roman" pitchFamily="18" charset="0"/>
                <a:ea typeface="微軟正黑體" panose="020B0604030504040204" pitchFamily="34" charset="-120"/>
                <a:cs typeface="Times New Roman" pitchFamily="18" charset="0"/>
              </a:rPr>
              <a:t>Efficiency of our Company system </a:t>
            </a:r>
            <a:endParaRPr lang="zh-CN" altLang="en-US" sz="2800" b="1" dirty="0">
              <a:latin typeface="Times New Roman" pitchFamily="18" charset="0"/>
              <a:ea typeface="微軟正黑體" panose="020B0604030504040204" pitchFamily="34" charset="-120"/>
              <a:cs typeface="Times New Roman" pitchFamily="18" charset="0"/>
            </a:endParaRPr>
          </a:p>
        </p:txBody>
      </p:sp>
      <p:pic>
        <p:nvPicPr>
          <p:cNvPr id="7173" name="Picture 5" descr="D:\Downloads\PPT\PPT\素材\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9194" y="3687762"/>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Downloads\PPT\PPT\素材\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406" y="6202362"/>
            <a:ext cx="208359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D:\Downloads\PPT\PPT\素材\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5794" y="5754162"/>
            <a:ext cx="2429400" cy="1896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D:\Downloads\PPT\PPT\素材\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006" y="12679362"/>
            <a:ext cx="1931194" cy="1931194"/>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D:\Downloads\PPT\PPT\素材\2-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0194" y="8945562"/>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Downloads\PPT\PPT\素材\2-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206" y="9021762"/>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D:\Downloads\PPT\PPT\素材\2-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22594" y="12526962"/>
            <a:ext cx="2286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12"/>
          <a:srcRect/>
          <a:stretch>
            <a:fillRect/>
          </a:stretch>
        </p:blipFill>
        <p:spPr bwMode="auto">
          <a:xfrm>
            <a:off x="2921794" y="7269162"/>
            <a:ext cx="4482811" cy="4241800"/>
          </a:xfrm>
          <a:prstGeom prst="rect">
            <a:avLst/>
          </a:prstGeom>
          <a:noFill/>
        </p:spPr>
      </p:pic>
    </p:spTree>
    <p:extLst>
      <p:ext uri="{BB962C8B-B14F-4D97-AF65-F5344CB8AC3E}">
        <p14:creationId xmlns:p14="http://schemas.microsoft.com/office/powerpoint/2010/main" val="89576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ownloads\PPT\PPT\素材\1-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0006" y="-2713038"/>
            <a:ext cx="43129200" cy="217170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AE4CD7F0-D60C-4617-9C4B-B1634FB4BFBE}"/>
              </a:ext>
            </a:extLst>
          </p:cNvPr>
          <p:cNvSpPr txBox="1"/>
          <p:nvPr/>
        </p:nvSpPr>
        <p:spPr>
          <a:xfrm>
            <a:off x="1897427" y="16345618"/>
            <a:ext cx="83524" cy="369332"/>
          </a:xfrm>
          <a:prstGeom prst="rect">
            <a:avLst/>
          </a:prstGeom>
          <a:noFill/>
        </p:spPr>
        <p:txBody>
          <a:bodyPr wrap="square" rtlCol="0">
            <a:spAutoFit/>
          </a:bodyPr>
          <a:lstStyle/>
          <a:p>
            <a:endParaRPr lang="zh-HK" altLang="en-US" dirty="0"/>
          </a:p>
        </p:txBody>
      </p:sp>
      <p:pic>
        <p:nvPicPr>
          <p:cNvPr id="9" name="Picture 3" descr="C:\Documents and Settings\Admin\Desktop\images1.jpg"/>
          <p:cNvPicPr>
            <a:picLocks noChangeAspect="1" noChangeArrowheads="1"/>
          </p:cNvPicPr>
          <p:nvPr/>
        </p:nvPicPr>
        <p:blipFill>
          <a:blip r:embed="rId3"/>
          <a:srcRect/>
          <a:stretch>
            <a:fillRect/>
          </a:stretch>
        </p:blipFill>
        <p:spPr>
          <a:xfrm>
            <a:off x="-19862006" y="-3170237"/>
            <a:ext cx="44424600" cy="24421120"/>
          </a:xfrm>
          <a:prstGeom prst="rect">
            <a:avLst/>
          </a:prstGeom>
          <a:noFill/>
        </p:spPr>
      </p:pic>
    </p:spTree>
    <p:extLst>
      <p:ext uri="{BB962C8B-B14F-4D97-AF65-F5344CB8AC3E}">
        <p14:creationId xmlns:p14="http://schemas.microsoft.com/office/powerpoint/2010/main" val="132834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D:\Downloads\PPT\PPT\素材\1-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0606" y="-45613638"/>
            <a:ext cx="41529000" cy="6400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14604206" y="-1112838"/>
            <a:ext cx="37338000" cy="7355860"/>
          </a:xfrm>
          <a:prstGeom prst="rect">
            <a:avLst/>
          </a:prstGeom>
          <a:noFill/>
        </p:spPr>
        <p:txBody>
          <a:bodyPr wrap="square" rtlCol="0">
            <a:spAutoFit/>
          </a:bodyPr>
          <a:lstStyle/>
          <a:p>
            <a:pPr algn="ctr"/>
            <a:endParaRPr lang="en-US" altLang="zh-TW" sz="2800" b="1" dirty="0">
              <a:latin typeface="Times New Roman" pitchFamily="18" charset="0"/>
              <a:ea typeface="Microsoft JhengHei" panose="020B0604030504040204" pitchFamily="34" charset="-120"/>
              <a:cs typeface="Times New Roman" pitchFamily="18" charset="0"/>
            </a:endParaRPr>
          </a:p>
          <a:p>
            <a:pPr algn="ctr"/>
            <a:endParaRPr lang="en-US" altLang="zh-TW" sz="2800" b="1" dirty="0">
              <a:latin typeface="Times New Roman" pitchFamily="18" charset="0"/>
              <a:ea typeface="Microsoft JhengHei" panose="020B0604030504040204" pitchFamily="34" charset="-120"/>
              <a:cs typeface="Times New Roman" pitchFamily="18" charset="0"/>
            </a:endParaRPr>
          </a:p>
          <a:p>
            <a:pPr algn="ctr"/>
            <a:endParaRPr lang="en-US" altLang="zh-TW" sz="2800" b="1" dirty="0">
              <a:latin typeface="Times New Roman" pitchFamily="18" charset="0"/>
              <a:ea typeface="Microsoft JhengHei" panose="020B0604030504040204" pitchFamily="34" charset="-120"/>
              <a:cs typeface="Times New Roman" pitchFamily="18" charset="0"/>
            </a:endParaRPr>
          </a:p>
          <a:p>
            <a:pPr algn="ctr"/>
            <a:endParaRPr lang="en-US" altLang="zh-TW" sz="2800" b="1" dirty="0">
              <a:latin typeface="Times New Roman" pitchFamily="18" charset="0"/>
              <a:ea typeface="Microsoft JhengHei" panose="020B0604030504040204" pitchFamily="34" charset="-120"/>
              <a:cs typeface="Times New Roman" pitchFamily="18" charset="0"/>
            </a:endParaRPr>
          </a:p>
          <a:p>
            <a:pPr algn="ctr"/>
            <a:r>
              <a:rPr lang="en-US" sz="7200" b="1" i="1" dirty="0"/>
              <a:t>Firstly I would like to inform you that we are LCL Import consol agent handling direct consol boxes to all ports of India. We are presently handling import movements from China, France, Germany Hong Kong, Indonesia, Italy, Japan, Korea, Malaysia, Singapore, Sri Lanka, Taiwan, Thailand &amp; USA . We can also provide you our best possible rates for FCL Shipments also. </a:t>
            </a:r>
          </a:p>
          <a:p>
            <a:pPr algn="ctr"/>
            <a:r>
              <a:rPr lang="en-US" sz="7200" b="1" i="1" dirty="0"/>
              <a:t>We also handle airfreight import shipments from round the globe.</a:t>
            </a:r>
            <a:endParaRPr lang="en-US" altLang="zh-TW" sz="7200" b="1" dirty="0">
              <a:latin typeface="Times New Roman" pitchFamily="18" charset="0"/>
              <a:ea typeface="Microsoft JhengHei" panose="020B0604030504040204" pitchFamily="34" charset="-120"/>
              <a:cs typeface="Times New Roman" pitchFamily="18" charset="0"/>
            </a:endParaRPr>
          </a:p>
        </p:txBody>
      </p:sp>
      <p:pic>
        <p:nvPicPr>
          <p:cNvPr id="2050" name="Picture 2" descr="C:\Users\eric_wong\Desktop\圖層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7206" y="-30830838"/>
            <a:ext cx="39624000" cy="262024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C:\Users\eric_wong\Desktop\pngwing.com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1905" y="3331106"/>
            <a:ext cx="75355" cy="1162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1904" y="3877568"/>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3308" y="3993968"/>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5926" y="3455343"/>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1083" y="3433808"/>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6263" y="3323826"/>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4543" y="3397808"/>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6885" y="3422177"/>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3846" y="3241226"/>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6535" y="3313106"/>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5334" y="321635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8962" y="3227959"/>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5520" y="3191445"/>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0618" y="283335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4503" y="309296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4594" y="3264158"/>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9188" y="311096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 descr="C:\Users\eric_wong\Desktop\PinClipart.com_nail-polish-bottle-clip_68149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3479" y="2941095"/>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5188" y="286935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9587" y="352819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6690" y="460831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4674" y="457231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6762" y="3744218"/>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8770" y="3856592"/>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6741" y="3857030"/>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6802" y="3841568"/>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0598" y="3892435"/>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4834" y="496835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9799" y="4680322"/>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7610" y="453631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0164" y="4302282"/>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8164" y="3762218"/>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7203" y="337030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1610" y="3305826"/>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4914" y="3473343"/>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0818" y="3252867"/>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8598" y="3155445"/>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8714" y="305696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5553" y="2977095"/>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6394" y="2937120"/>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9588" y="2791262"/>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9536" y="281535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2802" y="2827262"/>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9553" y="2838105"/>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794" y="285135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5528" y="279735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0643" y="2883120"/>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0834" y="2919120"/>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4630" y="3049809"/>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6766" y="2592090"/>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1377" y="2628090"/>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3665" y="2574090"/>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8970" y="3600202"/>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5904" y="3633664"/>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4543" y="3708218"/>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7083" y="3600202"/>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5083" y="4104258"/>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9926" y="3282158"/>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3066" y="3159203"/>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5074" y="3211336"/>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eric_wong\Desktop\Pm3XAP6Jqr (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18194" y="-17038638"/>
            <a:ext cx="979880" cy="1146526"/>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ric_wong\Desktop\kisspng-circle-yellow-sun-sunrise-sunshine-5a8a4dd08ef475.55386436151901332858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1114" y="4680322"/>
            <a:ext cx="36000" cy="36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srcRect/>
          <a:stretch>
            <a:fillRect/>
          </a:stretch>
        </p:blipFill>
        <p:spPr bwMode="auto">
          <a:xfrm>
            <a:off x="940594" y="-6904038"/>
            <a:ext cx="7188994" cy="7772400"/>
          </a:xfrm>
          <a:prstGeom prst="rect">
            <a:avLst/>
          </a:prstGeom>
          <a:noFill/>
        </p:spPr>
      </p:pic>
      <p:pic>
        <p:nvPicPr>
          <p:cNvPr id="101" name="Picture 8" descr="C:\Users\eric_wong\Desktop\unname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94" y="7726362"/>
            <a:ext cx="7493794" cy="541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42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D:\Downloads\PPT\20200515 - 【設計】土耳其郵政\Maka\V4 Eng ver\3-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5406" y="-38644636"/>
            <a:ext cx="42443400" cy="569627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Downloads\PPT\PPT\素材\1-title-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9270206" y="-34183639"/>
            <a:ext cx="24079200" cy="4049191"/>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6222206" y="-33497838"/>
            <a:ext cx="17145000" cy="1569660"/>
          </a:xfrm>
          <a:prstGeom prst="rect">
            <a:avLst/>
          </a:prstGeom>
          <a:noFill/>
        </p:spPr>
        <p:txBody>
          <a:bodyPr wrap="square" rtlCol="0">
            <a:spAutoFit/>
          </a:bodyPr>
          <a:lstStyle/>
          <a:p>
            <a:pPr algn="ctr"/>
            <a:r>
              <a:rPr lang="en-US" sz="9600" dirty="0">
                <a:solidFill>
                  <a:schemeClr val="bg1"/>
                </a:solidFill>
                <a:latin typeface="Times New Roman" pitchFamily="18" charset="0"/>
                <a:cs typeface="Times New Roman" pitchFamily="18" charset="0"/>
              </a:rPr>
              <a:t>Sea Freight</a:t>
            </a:r>
            <a:endParaRPr lang="en-US" altLang="zh-HK" sz="9600" b="1" spc="-150" dirty="0">
              <a:solidFill>
                <a:schemeClr val="bg1"/>
              </a:solidFill>
              <a:latin typeface="Times New Roman" pitchFamily="18" charset="0"/>
              <a:ea typeface="Microsoft JhengHei" panose="020B0604030504040204" pitchFamily="34" charset="-120"/>
              <a:cs typeface="Times New Roman" pitchFamily="18" charset="0"/>
            </a:endParaRPr>
          </a:p>
        </p:txBody>
      </p:sp>
      <p:sp>
        <p:nvSpPr>
          <p:cNvPr id="8" name="文字方塊 7"/>
          <p:cNvSpPr txBox="1"/>
          <p:nvPr/>
        </p:nvSpPr>
        <p:spPr>
          <a:xfrm>
            <a:off x="-9270206" y="3306762"/>
            <a:ext cx="24155399" cy="461665"/>
          </a:xfrm>
          <a:prstGeom prst="rect">
            <a:avLst/>
          </a:prstGeom>
          <a:noFill/>
        </p:spPr>
        <p:txBody>
          <a:bodyPr wrap="square" rtlCol="0">
            <a:spAutoFit/>
          </a:bodyPr>
          <a:lstStyle/>
          <a:p>
            <a:endParaRPr lang="zh-HK" altLang="en-US" sz="2400"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13" name="Content Placeholder 5"/>
          <p:cNvSpPr>
            <a:spLocks noGrp="1"/>
          </p:cNvSpPr>
          <p:nvPr>
            <p:ph sz="half" idx="4294967295"/>
          </p:nvPr>
        </p:nvSpPr>
        <p:spPr>
          <a:xfrm>
            <a:off x="-5079206" y="-27859038"/>
            <a:ext cx="15697200" cy="31623000"/>
          </a:xfrm>
          <a:prstGeom prst="rect">
            <a:avLst/>
          </a:prstGeom>
        </p:spPr>
        <p:txBody>
          <a:bodyPr/>
          <a:lstStyle/>
          <a:p>
            <a:pPr eaLnBrk="1" hangingPunct="1">
              <a:buFont typeface="Wingdings" pitchFamily="2" charset="2"/>
              <a:buChar char="Ø"/>
            </a:pPr>
            <a:r>
              <a:rPr lang="en-US" sz="8000" dirty="0">
                <a:latin typeface="Verdana" pitchFamily="34" charset="0"/>
              </a:rPr>
              <a:t>NVOCC/LCL Export &amp; Import Consolidation/ Forwarding </a:t>
            </a:r>
          </a:p>
          <a:p>
            <a:pPr eaLnBrk="1" hangingPunct="1">
              <a:buFont typeface="Arial" charset="0"/>
              <a:buNone/>
            </a:pPr>
            <a:endParaRPr lang="en-US" sz="8000" dirty="0">
              <a:latin typeface="Verdana" pitchFamily="34" charset="0"/>
            </a:endParaRPr>
          </a:p>
          <a:p>
            <a:pPr eaLnBrk="1" hangingPunct="1">
              <a:buFont typeface="Wingdings" pitchFamily="2" charset="2"/>
              <a:buChar char="Ø"/>
            </a:pPr>
            <a:r>
              <a:rPr lang="en-US" sz="8000" dirty="0">
                <a:latin typeface="Verdana" pitchFamily="34" charset="0"/>
              </a:rPr>
              <a:t>Container </a:t>
            </a:r>
            <a:r>
              <a:rPr lang="en-US" sz="8000" dirty="0" err="1">
                <a:latin typeface="Verdana" pitchFamily="34" charset="0"/>
              </a:rPr>
              <a:t>Transloading</a:t>
            </a:r>
            <a:r>
              <a:rPr lang="en-US" sz="8000" dirty="0">
                <a:latin typeface="Verdana" pitchFamily="34" charset="0"/>
              </a:rPr>
              <a:t> and top up operation </a:t>
            </a:r>
          </a:p>
          <a:p>
            <a:pPr eaLnBrk="1" hangingPunct="1">
              <a:buFont typeface="Arial" charset="0"/>
              <a:buNone/>
            </a:pPr>
            <a:endParaRPr lang="en-US" sz="8000" dirty="0">
              <a:latin typeface="Verdana" pitchFamily="34" charset="0"/>
            </a:endParaRPr>
          </a:p>
          <a:p>
            <a:pPr eaLnBrk="1" hangingPunct="1">
              <a:buFont typeface="Wingdings" pitchFamily="2" charset="2"/>
              <a:buChar char="Ø"/>
            </a:pPr>
            <a:r>
              <a:rPr lang="en-US" sz="8000" dirty="0">
                <a:latin typeface="Verdana" pitchFamily="34" charset="0"/>
              </a:rPr>
              <a:t>Inland transportation &amp; warehousing</a:t>
            </a:r>
          </a:p>
          <a:p>
            <a:pPr eaLnBrk="1" hangingPunct="1">
              <a:buFont typeface="Arial" charset="0"/>
              <a:buNone/>
            </a:pPr>
            <a:r>
              <a:rPr lang="en-US" sz="8000" dirty="0">
                <a:latin typeface="Verdana" pitchFamily="34" charset="0"/>
              </a:rPr>
              <a:t> </a:t>
            </a:r>
          </a:p>
          <a:p>
            <a:pPr eaLnBrk="1" hangingPunct="1">
              <a:buFont typeface="Wingdings" pitchFamily="2" charset="2"/>
              <a:buChar char="Ø"/>
            </a:pPr>
            <a:r>
              <a:rPr lang="en-US" sz="8000" dirty="0">
                <a:latin typeface="Verdana" pitchFamily="34" charset="0"/>
              </a:rPr>
              <a:t>Customs Booking and documentation services </a:t>
            </a:r>
          </a:p>
          <a:p>
            <a:pPr eaLnBrk="1" hangingPunct="1">
              <a:buFont typeface="Arial" charset="0"/>
              <a:buNone/>
            </a:pPr>
            <a:endParaRPr lang="en-US" sz="8000" dirty="0">
              <a:latin typeface="Verdana" pitchFamily="34" charset="0"/>
            </a:endParaRPr>
          </a:p>
          <a:p>
            <a:pPr eaLnBrk="1" hangingPunct="1">
              <a:buFont typeface="Wingdings" pitchFamily="2" charset="2"/>
              <a:buChar char="Ø"/>
            </a:pPr>
            <a:r>
              <a:rPr lang="en-US" sz="8000" dirty="0">
                <a:latin typeface="Verdana" pitchFamily="34" charset="0"/>
              </a:rPr>
              <a:t>Special Equipment handling other then GP Containers </a:t>
            </a:r>
          </a:p>
          <a:p>
            <a:pPr eaLnBrk="1" hangingPunct="1">
              <a:buFont typeface="Arial" charset="0"/>
              <a:buNone/>
            </a:pPr>
            <a:endParaRPr lang="en-US" sz="8000" dirty="0">
              <a:latin typeface="Verdana" pitchFamily="34" charset="0"/>
            </a:endParaRPr>
          </a:p>
          <a:p>
            <a:pPr eaLnBrk="1" hangingPunct="1">
              <a:buFont typeface="Wingdings" pitchFamily="2" charset="2"/>
              <a:buChar char="Ø"/>
            </a:pPr>
            <a:r>
              <a:rPr lang="en-US" sz="8000" dirty="0">
                <a:latin typeface="Verdana" pitchFamily="34" charset="0"/>
              </a:rPr>
              <a:t>Handling project cargo &amp; hazardous cargo </a:t>
            </a:r>
          </a:p>
          <a:p>
            <a:pPr eaLnBrk="1" hangingPunct="1">
              <a:buFont typeface="Arial" charset="0"/>
              <a:buNone/>
            </a:pPr>
            <a:endParaRPr lang="en-US" sz="8000" dirty="0">
              <a:latin typeface="Verdana" pitchFamily="34" charset="0"/>
            </a:endParaRPr>
          </a:p>
          <a:p>
            <a:pPr eaLnBrk="1" hangingPunct="1">
              <a:buFont typeface="Wingdings" pitchFamily="2" charset="2"/>
              <a:buChar char="Ø"/>
            </a:pPr>
            <a:r>
              <a:rPr lang="en-US" sz="8000" dirty="0">
                <a:latin typeface="Verdana" pitchFamily="34" charset="0"/>
              </a:rPr>
              <a:t>Petrol Chemicals – Liquid through ISO Containers </a:t>
            </a:r>
          </a:p>
          <a:p>
            <a:pPr eaLnBrk="1" hangingPunct="1">
              <a:buFont typeface="Arial" charset="0"/>
              <a:buNone/>
            </a:pPr>
            <a:endParaRPr lang="en-US" sz="8000" dirty="0">
              <a:latin typeface="Verdana" pitchFamily="34" charset="0"/>
            </a:endParaRPr>
          </a:p>
          <a:p>
            <a:pPr eaLnBrk="1" hangingPunct="1">
              <a:buFont typeface="Wingdings" pitchFamily="2" charset="2"/>
              <a:buChar char="Ø"/>
            </a:pPr>
            <a:r>
              <a:rPr lang="en-US" sz="8000" dirty="0">
                <a:latin typeface="Verdana" pitchFamily="34" charset="0"/>
              </a:rPr>
              <a:t>Marine Insurance arrangement</a:t>
            </a:r>
          </a:p>
          <a:p>
            <a:pPr eaLnBrk="1" hangingPunct="1">
              <a:buNone/>
            </a:pPr>
            <a:endParaRPr lang="en-US" sz="9600" dirty="0"/>
          </a:p>
        </p:txBody>
      </p:sp>
      <p:pic>
        <p:nvPicPr>
          <p:cNvPr id="14" name="Picture 7" descr="C:\Users\eric_wong\Desktop\pngwing.co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8206" y="8259762"/>
            <a:ext cx="41541960" cy="100909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srcRect/>
          <a:stretch>
            <a:fillRect/>
          </a:stretch>
        </p:blipFill>
        <p:spPr bwMode="auto">
          <a:xfrm>
            <a:off x="0" y="3840162"/>
            <a:ext cx="6331744" cy="5991328"/>
          </a:xfrm>
          <a:prstGeom prst="rect">
            <a:avLst/>
          </a:prstGeom>
          <a:noFill/>
        </p:spPr>
      </p:pic>
    </p:spTree>
    <p:extLst>
      <p:ext uri="{BB962C8B-B14F-4D97-AF65-F5344CB8AC3E}">
        <p14:creationId xmlns:p14="http://schemas.microsoft.com/office/powerpoint/2010/main" val="91190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D:\Downloads\PPT\20200515 - 【設計】土耳其郵政\Maka\V4 Eng ver\3-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9006" y="-34869438"/>
            <a:ext cx="43510200" cy="96667373"/>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p:cNvSpPr txBox="1"/>
          <p:nvPr/>
        </p:nvSpPr>
        <p:spPr>
          <a:xfrm>
            <a:off x="0" y="-24430038"/>
            <a:ext cx="4392488" cy="523220"/>
          </a:xfrm>
          <a:prstGeom prst="rect">
            <a:avLst/>
          </a:prstGeom>
          <a:noFill/>
        </p:spPr>
        <p:txBody>
          <a:bodyPr wrap="square" rtlCol="0">
            <a:spAutoFit/>
          </a:bodyPr>
          <a:lstStyle/>
          <a:p>
            <a:r>
              <a:rPr lang="en-US" altLang="zh-CN" sz="2800" dirty="0">
                <a:solidFill>
                  <a:schemeClr val="bg1"/>
                </a:solidFill>
                <a:latin typeface="微軟正黑體" panose="020B0604030504040204" pitchFamily="34" charset="-120"/>
                <a:ea typeface="微軟正黑體" panose="020B0604030504040204" pitchFamily="34" charset="-120"/>
              </a:rPr>
              <a:t>Air Freight Forwarding </a:t>
            </a:r>
            <a:endParaRPr lang="zh-HK" altLang="en-US" sz="2800" dirty="0">
              <a:solidFill>
                <a:schemeClr val="bg1"/>
              </a:solidFill>
              <a:latin typeface="微軟正黑體" panose="020B0604030504040204" pitchFamily="34" charset="-120"/>
              <a:ea typeface="微軟正黑體" panose="020B0604030504040204" pitchFamily="34" charset="-120"/>
            </a:endParaRPr>
          </a:p>
        </p:txBody>
      </p:sp>
      <p:pic>
        <p:nvPicPr>
          <p:cNvPr id="22" name="Picture 3" descr="D:\Downloads\PPT\PPT\素材\1-title-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1406" y="-32050038"/>
            <a:ext cx="25908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3" name="文字方塊 22"/>
          <p:cNvSpPr txBox="1"/>
          <p:nvPr/>
        </p:nvSpPr>
        <p:spPr>
          <a:xfrm>
            <a:off x="17247394" y="3763962"/>
            <a:ext cx="1928733" cy="584775"/>
          </a:xfrm>
          <a:prstGeom prst="rect">
            <a:avLst/>
          </a:prstGeom>
          <a:noFill/>
        </p:spPr>
        <p:txBody>
          <a:bodyPr wrap="none" rtlCol="0">
            <a:spAutoFit/>
          </a:bodyPr>
          <a:lstStyle/>
          <a:p>
            <a:pPr algn="ctr"/>
            <a:r>
              <a:rPr lang="en-US" altLang="zh-CN" sz="3200" b="1" spc="-150" dirty="0">
                <a:solidFill>
                  <a:schemeClr val="bg1"/>
                </a:solidFill>
                <a:latin typeface="微軟正黑體" panose="020B0604030504040204" pitchFamily="34" charset="-120"/>
                <a:ea typeface="微軟正黑體" panose="020B0604030504040204" pitchFamily="34" charset="-120"/>
              </a:rPr>
              <a:t>SERVICES</a:t>
            </a:r>
            <a:endParaRPr lang="zh-CN" altLang="en-US" sz="3200" b="1" spc="-150" dirty="0">
              <a:solidFill>
                <a:schemeClr val="bg1"/>
              </a:solidFill>
              <a:latin typeface="微軟正黑體" panose="020B0604030504040204" pitchFamily="34" charset="-120"/>
              <a:ea typeface="微軟正黑體" panose="020B0604030504040204" pitchFamily="34" charset="-120"/>
            </a:endParaRPr>
          </a:p>
        </p:txBody>
      </p:sp>
      <p:sp>
        <p:nvSpPr>
          <p:cNvPr id="19" name="Rectangle 18"/>
          <p:cNvSpPr/>
          <p:nvPr/>
        </p:nvSpPr>
        <p:spPr>
          <a:xfrm>
            <a:off x="-5079206" y="-31135638"/>
            <a:ext cx="14628331" cy="1569660"/>
          </a:xfrm>
          <a:prstGeom prst="rect">
            <a:avLst/>
          </a:prstGeom>
        </p:spPr>
        <p:txBody>
          <a:bodyPr wrap="square">
            <a:spAutoFit/>
          </a:bodyPr>
          <a:lstStyle/>
          <a:p>
            <a:r>
              <a:rPr lang="en-US" sz="9600" dirty="0"/>
              <a:t>                 </a:t>
            </a:r>
            <a:r>
              <a:rPr lang="en-US" sz="9600" dirty="0">
                <a:solidFill>
                  <a:schemeClr val="bg1"/>
                </a:solidFill>
                <a:latin typeface="Times New Roman" pitchFamily="18" charset="0"/>
                <a:cs typeface="Times New Roman" pitchFamily="18" charset="0"/>
              </a:rPr>
              <a:t>Air Freight </a:t>
            </a:r>
          </a:p>
        </p:txBody>
      </p:sp>
      <p:pic>
        <p:nvPicPr>
          <p:cNvPr id="24" name="Content Placeholder 6" descr="air freight.jpg"/>
          <p:cNvPicPr>
            <a:picLocks noGrp="1" noChangeAspect="1"/>
          </p:cNvPicPr>
          <p:nvPr>
            <p:ph sz="half" idx="1"/>
          </p:nvPr>
        </p:nvPicPr>
        <p:blipFill>
          <a:blip r:embed="rId4"/>
          <a:srcRect/>
          <a:stretch>
            <a:fillRect/>
          </a:stretch>
        </p:blipFill>
        <p:spPr>
          <a:xfrm>
            <a:off x="-18414206" y="-35098038"/>
            <a:ext cx="43281600" cy="96697800"/>
          </a:xfrm>
        </p:spPr>
      </p:pic>
      <p:sp>
        <p:nvSpPr>
          <p:cNvPr id="25" name="Content Placeholder 5"/>
          <p:cNvSpPr txBox="1">
            <a:spLocks/>
          </p:cNvSpPr>
          <p:nvPr/>
        </p:nvSpPr>
        <p:spPr>
          <a:xfrm>
            <a:off x="-11099006" y="-27097038"/>
            <a:ext cx="26974800" cy="2709703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300" b="1" i="0" u="sng" strike="noStrike" kern="1200" cap="none" spc="0" normalizeH="0" baseline="0" noProof="0" dirty="0">
              <a:ln>
                <a:noFill/>
              </a:ln>
              <a:solidFill>
                <a:srgbClr val="0070C0"/>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96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VENUS </a:t>
            </a:r>
            <a:r>
              <a:rPr lang="en-US" sz="9600" dirty="0">
                <a:solidFill>
                  <a:schemeClr val="bg1"/>
                </a:solidFill>
                <a:latin typeface="Times New Roman" pitchFamily="18" charset="0"/>
                <a:cs typeface="Times New Roman" pitchFamily="18" charset="0"/>
              </a:rPr>
              <a:t>Seaair Logistix </a:t>
            </a:r>
            <a:r>
              <a:rPr kumimoji="0" lang="en-US" sz="96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Pvt. Ltd offers you air cargo services across the globe and make for speed in delivery, and economical in costing. We attribute this to our excellent relationships that we have built up with all key global carriers.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96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96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With the IATA license of our franchisee who has office along with Venus</a:t>
            </a:r>
            <a:r>
              <a:rPr kumimoji="0" lang="en-US" sz="9600" b="0" i="0" u="none" strike="noStrike" kern="1200" cap="none" spc="0" normalizeH="0" noProof="0" dirty="0">
                <a:ln>
                  <a:noFill/>
                </a:ln>
                <a:solidFill>
                  <a:schemeClr val="bg1"/>
                </a:solidFill>
                <a:effectLst/>
                <a:uLnTx/>
                <a:uFillTx/>
                <a:latin typeface="Times New Roman" pitchFamily="18" charset="0"/>
                <a:cs typeface="Times New Roman" pitchFamily="18" charset="0"/>
              </a:rPr>
              <a:t> Seaair Logistix </a:t>
            </a:r>
            <a:r>
              <a:rPr kumimoji="0" lang="en-US" sz="9600" b="0" i="0" u="none" strike="noStrike" kern="1200" cap="none" spc="0" normalizeH="0" baseline="0" noProof="0" dirty="0">
                <a:ln>
                  <a:noFill/>
                </a:ln>
                <a:solidFill>
                  <a:schemeClr val="bg1"/>
                </a:solidFill>
                <a:effectLst/>
                <a:uLnTx/>
                <a:uFillTx/>
                <a:latin typeface="Times New Roman" pitchFamily="18" charset="0"/>
                <a:cs typeface="Times New Roman" pitchFamily="18" charset="0"/>
              </a:rPr>
              <a:t>Pvt. Ltd Offices all over India we handle issuance of import Do’s all destination in India. </a:t>
            </a: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69592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D:\Downloads\PPT\PPT\素材\1-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0406" y="0"/>
            <a:ext cx="46013987" cy="1806384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Downloads\PPT\PPT\素材\1-title-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006" y="563562"/>
            <a:ext cx="22799039"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631406" y="944562"/>
            <a:ext cx="13487400" cy="1877437"/>
          </a:xfrm>
          <a:prstGeom prst="rect">
            <a:avLst/>
          </a:prstGeom>
          <a:noFill/>
        </p:spPr>
        <p:txBody>
          <a:bodyPr wrap="square" rtlCol="0">
            <a:spAutoFit/>
          </a:bodyPr>
          <a:lstStyle/>
          <a:p>
            <a:pPr algn="ctr"/>
            <a:r>
              <a:rPr lang="en-US" sz="8800" dirty="0">
                <a:solidFill>
                  <a:schemeClr val="bg1"/>
                </a:solidFill>
                <a:latin typeface="Times New Roman" pitchFamily="18" charset="0"/>
                <a:cs typeface="Times New Roman" pitchFamily="18" charset="0"/>
              </a:rPr>
              <a:t>Truck Delivery</a:t>
            </a:r>
            <a:r>
              <a:rPr lang="en-US" altLang="zh-TW" sz="88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p>
          <a:p>
            <a:endParaRPr lang="zh-HK" altLang="en-US" sz="2800" dirty="0"/>
          </a:p>
        </p:txBody>
      </p:sp>
      <p:pic>
        <p:nvPicPr>
          <p:cNvPr id="10" name="Content Placeholder 7" descr="trucks_transporting_containers_18830005.jpg"/>
          <p:cNvPicPr>
            <a:picLocks noGrp="1" noChangeAspect="1"/>
          </p:cNvPicPr>
          <p:nvPr>
            <p:ph sz="half" idx="1"/>
          </p:nvPr>
        </p:nvPicPr>
        <p:blipFill>
          <a:blip r:embed="rId4"/>
          <a:srcRect/>
          <a:stretch>
            <a:fillRect/>
          </a:stretch>
        </p:blipFill>
        <p:spPr>
          <a:xfrm>
            <a:off x="-18185606" y="9707562"/>
            <a:ext cx="15544800" cy="8305800"/>
          </a:xfrm>
        </p:spPr>
      </p:pic>
      <p:sp>
        <p:nvSpPr>
          <p:cNvPr id="11" name="Rectangle 10"/>
          <p:cNvSpPr/>
          <p:nvPr/>
        </p:nvSpPr>
        <p:spPr>
          <a:xfrm>
            <a:off x="-3326606" y="4144962"/>
            <a:ext cx="13792200" cy="11172289"/>
          </a:xfrm>
          <a:prstGeom prst="rect">
            <a:avLst/>
          </a:prstGeom>
        </p:spPr>
        <p:txBody>
          <a:bodyPr wrap="square">
            <a:spAutoFit/>
          </a:bodyPr>
          <a:lstStyle/>
          <a:p>
            <a:pPr lvl="2">
              <a:buFont typeface="Wingdings" pitchFamily="2" charset="2"/>
              <a:buChar char="Ø"/>
            </a:pPr>
            <a:r>
              <a:rPr lang="en-US" sz="4800" b="1" dirty="0"/>
              <a:t>To cope with our customers’ different requirements, trucks of Venus Seaair Logistix Pvt. Ltd come on in all sizes, including heavy-duty trailer-hauling tractors, 10tons and 3 tons lorries. Apart from safe and reliable pick-up and delivery of cargoes, we also offer a full range of land transportation services between South India, North India, East India and West India including customs clearance: pick-up / delivery service and arrangement for loading/ unloading Cargoes.</a:t>
            </a:r>
          </a:p>
          <a:p>
            <a:pPr lvl="2"/>
            <a:endParaRPr lang="en-US" sz="4800" b="1" dirty="0"/>
          </a:p>
          <a:p>
            <a:pPr lvl="2">
              <a:buFont typeface="Wingdings" pitchFamily="2" charset="2"/>
              <a:buChar char="Ø"/>
            </a:pPr>
            <a:r>
              <a:rPr lang="en-US" sz="4800" b="1" dirty="0"/>
              <a:t> No matter any place in the India we will delivery the goods on time with Quality and your cargoes will always get the best route and care through us.</a:t>
            </a:r>
          </a:p>
        </p:txBody>
      </p:sp>
      <p:pic>
        <p:nvPicPr>
          <p:cNvPr id="3074" name="Picture 2"/>
          <p:cNvPicPr>
            <a:picLocks noChangeAspect="1" noChangeArrowheads="1"/>
          </p:cNvPicPr>
          <p:nvPr/>
        </p:nvPicPr>
        <p:blipFill>
          <a:blip r:embed="rId5"/>
          <a:srcRect/>
          <a:stretch>
            <a:fillRect/>
          </a:stretch>
        </p:blipFill>
        <p:spPr bwMode="auto">
          <a:xfrm>
            <a:off x="12446794" y="5287962"/>
            <a:ext cx="9099839" cy="8610600"/>
          </a:xfrm>
          <a:prstGeom prst="rect">
            <a:avLst/>
          </a:prstGeom>
          <a:noFill/>
        </p:spPr>
      </p:pic>
    </p:spTree>
    <p:extLst>
      <p:ext uri="{BB962C8B-B14F-4D97-AF65-F5344CB8AC3E}">
        <p14:creationId xmlns:p14="http://schemas.microsoft.com/office/powerpoint/2010/main" val="364486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D:\Downloads\PPT\PPT\素材\1-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5606" y="-655638"/>
            <a:ext cx="42138600" cy="2171699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Downloads\PPT\PPT\素材\1-title-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206" y="-205792"/>
            <a:ext cx="24181812" cy="3556149"/>
          </a:xfrm>
          <a:prstGeom prst="rect">
            <a:avLst/>
          </a:prstGeom>
          <a:noFill/>
          <a:extLst>
            <a:ext uri="{909E8E84-426E-40DD-AFC4-6F175D3DCCD1}">
              <a14:hiddenFill xmlns:a14="http://schemas.microsoft.com/office/drawing/2010/main">
                <a:solidFill>
                  <a:srgbClr val="FFFFFF"/>
                </a:solidFill>
              </a14:hiddenFill>
            </a:ext>
          </a:extLst>
        </p:spPr>
      </p:pic>
      <p:sp>
        <p:nvSpPr>
          <p:cNvPr id="30" name="文字方塊 29"/>
          <p:cNvSpPr txBox="1"/>
          <p:nvPr/>
        </p:nvSpPr>
        <p:spPr>
          <a:xfrm>
            <a:off x="-1955006" y="715962"/>
            <a:ext cx="9067800" cy="1938992"/>
          </a:xfrm>
          <a:prstGeom prst="rect">
            <a:avLst/>
          </a:prstGeom>
          <a:noFill/>
        </p:spPr>
        <p:txBody>
          <a:bodyPr wrap="square" rtlCol="0">
            <a:spAutoFit/>
          </a:bodyPr>
          <a:lstStyle/>
          <a:p>
            <a:pPr algn="ctr"/>
            <a:r>
              <a:rPr lang="en-US" sz="6000" b="1" dirty="0">
                <a:solidFill>
                  <a:schemeClr val="bg1"/>
                </a:solidFill>
                <a:latin typeface="Times New Roman" pitchFamily="18" charset="0"/>
                <a:cs typeface="Times New Roman" pitchFamily="18" charset="0"/>
              </a:rPr>
              <a:t>Logistics Management</a:t>
            </a:r>
            <a:r>
              <a:rPr lang="en-US" altLang="zh-TW" sz="6000" b="1" dirty="0">
                <a:solidFill>
                  <a:srgbClr val="017600"/>
                </a:solidFill>
                <a:latin typeface="Times New Roman" pitchFamily="18" charset="0"/>
                <a:ea typeface="微軟正黑體" panose="020B0604030504040204" pitchFamily="34" charset="-120"/>
                <a:cs typeface="Times New Roman" pitchFamily="18" charset="0"/>
              </a:rPr>
              <a:t> </a:t>
            </a:r>
          </a:p>
          <a:p>
            <a:endParaRPr lang="zh-HK" altLang="en-US" sz="6000" dirty="0"/>
          </a:p>
        </p:txBody>
      </p:sp>
      <p:pic>
        <p:nvPicPr>
          <p:cNvPr id="21" name="Picture 10" descr="C:\Users\eric_wong\Desktop\pngbarn.png">
            <a:extLst>
              <a:ext uri="{FF2B5EF4-FFF2-40B4-BE49-F238E27FC236}">
                <a16:creationId xmlns:a16="http://schemas.microsoft.com/office/drawing/2014/main" id="{DA0BE617-8214-4378-8C10-82DE408F36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8760" y="1861389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13689806" y="6501716"/>
            <a:ext cx="33299400" cy="5909310"/>
          </a:xfrm>
          <a:prstGeom prst="rect">
            <a:avLst/>
          </a:prstGeom>
        </p:spPr>
        <p:txBody>
          <a:bodyPr wrap="square">
            <a:spAutoFit/>
          </a:bodyPr>
          <a:lstStyle/>
          <a:p>
            <a:pPr>
              <a:buFont typeface="Wingdings" pitchFamily="2" charset="2"/>
              <a:buChar char="Ø"/>
            </a:pPr>
            <a:r>
              <a:rPr lang="en-US" sz="5400" b="1" dirty="0">
                <a:latin typeface="Times New Roman" pitchFamily="18" charset="0"/>
                <a:cs typeface="Times New Roman" pitchFamily="18" charset="0"/>
              </a:rPr>
              <a:t>Venus Seair Logistix Pvt Ltd Unit manages warehousing, inventory control, cataloging, sales and purchase order processing, labeling, packaging, domestic deliveries, transportation, distribution, shipping and any other value added services. </a:t>
            </a:r>
          </a:p>
          <a:p>
            <a:endParaRPr lang="en-US" sz="5400" b="1" dirty="0">
              <a:latin typeface="Times New Roman" pitchFamily="18" charset="0"/>
              <a:cs typeface="Times New Roman" pitchFamily="18" charset="0"/>
            </a:endParaRPr>
          </a:p>
          <a:p>
            <a:pPr>
              <a:buFont typeface="Wingdings" pitchFamily="2" charset="2"/>
              <a:buChar char="Ø"/>
            </a:pPr>
            <a:r>
              <a:rPr lang="en-US" sz="5400" b="1" dirty="0">
                <a:latin typeface="Times New Roman" pitchFamily="18" charset="0"/>
                <a:cs typeface="Times New Roman" pitchFamily="18" charset="0"/>
              </a:rPr>
              <a:t>Venus Seair Logistix Pvt Ltd Tailors total logistic solutions, allowing a customer to concentrate on his business entrusting the logistic to cargo specialists. For customers, the logistic management service has proven to be a cost effective and efficient arrangement</a:t>
            </a:r>
          </a:p>
        </p:txBody>
      </p:sp>
    </p:spTree>
    <p:extLst>
      <p:ext uri="{BB962C8B-B14F-4D97-AF65-F5344CB8AC3E}">
        <p14:creationId xmlns:p14="http://schemas.microsoft.com/office/powerpoint/2010/main" val="77128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D:\Downloads\PPT\PPT\素材\1-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4806" y="-960438"/>
            <a:ext cx="43129200" cy="1824196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Downloads\PPT\PPT\素材\1-title-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206" y="0"/>
            <a:ext cx="13692406" cy="2013589"/>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812006" y="411163"/>
            <a:ext cx="6858000" cy="830997"/>
          </a:xfrm>
          <a:prstGeom prst="rect">
            <a:avLst/>
          </a:prstGeom>
          <a:noFill/>
        </p:spPr>
        <p:txBody>
          <a:bodyPr wrap="square" rtlCol="0">
            <a:spAutoFit/>
          </a:bodyPr>
          <a:lstStyle/>
          <a:p>
            <a:pPr algn="ctr"/>
            <a:r>
              <a:rPr lang="en-US" sz="4800" b="1" dirty="0">
                <a:solidFill>
                  <a:schemeClr val="bg1"/>
                </a:solidFill>
                <a:latin typeface="Times New Roman" pitchFamily="18" charset="0"/>
                <a:cs typeface="Times New Roman" pitchFamily="18" charset="0"/>
              </a:rPr>
              <a:t>Ship Brokering</a:t>
            </a:r>
            <a:endParaRPr lang="zh-HK" altLang="en-US" sz="4800" b="1" spc="-150" dirty="0">
              <a:solidFill>
                <a:schemeClr val="bg1"/>
              </a:solidFill>
              <a:latin typeface="Times New Roman" pitchFamily="18" charset="0"/>
              <a:ea typeface="微軟正黑體" panose="020B0604030504040204" pitchFamily="34" charset="-120"/>
              <a:cs typeface="Times New Roman" pitchFamily="18" charset="0"/>
            </a:endParaRPr>
          </a:p>
        </p:txBody>
      </p:sp>
      <p:sp>
        <p:nvSpPr>
          <p:cNvPr id="30" name="Rectangle 29"/>
          <p:cNvSpPr/>
          <p:nvPr/>
        </p:nvSpPr>
        <p:spPr>
          <a:xfrm>
            <a:off x="-12470606" y="3001962"/>
            <a:ext cx="29489400" cy="12403395"/>
          </a:xfrm>
          <a:prstGeom prst="rect">
            <a:avLst/>
          </a:prstGeom>
        </p:spPr>
        <p:txBody>
          <a:bodyPr wrap="square">
            <a:spAutoFit/>
          </a:bodyPr>
          <a:lstStyle/>
          <a:p>
            <a:pPr>
              <a:buFont typeface="Wingdings" pitchFamily="2" charset="2"/>
              <a:buChar char="Ø"/>
            </a:pPr>
            <a:r>
              <a:rPr lang="en-US" sz="8000" dirty="0">
                <a:latin typeface="Times New Roman" pitchFamily="18" charset="0"/>
                <a:cs typeface="Times New Roman" pitchFamily="18" charset="0"/>
              </a:rPr>
              <a:t>The Brokering and chartering activities of  Venus Seaair Logistix Pvt. Ltd agency division specialize in dry cargo operations in Asia for worldwide destinations.</a:t>
            </a:r>
          </a:p>
          <a:p>
            <a:pPr>
              <a:buFont typeface="Wingdings" pitchFamily="2" charset="2"/>
              <a:buChar char="Ø"/>
            </a:pPr>
            <a:endParaRPr lang="en-US" sz="8000" dirty="0">
              <a:latin typeface="Times New Roman" pitchFamily="18" charset="0"/>
              <a:cs typeface="Times New Roman" pitchFamily="18" charset="0"/>
            </a:endParaRPr>
          </a:p>
          <a:p>
            <a:pPr>
              <a:buFont typeface="Wingdings" pitchFamily="2" charset="2"/>
              <a:buChar char="Ø"/>
            </a:pPr>
            <a:r>
              <a:rPr lang="en-US" sz="8000" dirty="0">
                <a:latin typeface="Times New Roman" pitchFamily="18" charset="0"/>
                <a:cs typeface="Times New Roman" pitchFamily="18" charset="0"/>
              </a:rPr>
              <a:t>This until offers high volume tramping tonnage, maximizing cargo loading from this region for ship owners. </a:t>
            </a:r>
          </a:p>
          <a:p>
            <a:pPr>
              <a:buFont typeface="Wingdings" pitchFamily="2" charset="2"/>
              <a:buChar char="Ø"/>
            </a:pPr>
            <a:endParaRPr lang="en-US" sz="8000" dirty="0">
              <a:latin typeface="Times New Roman" pitchFamily="18" charset="0"/>
              <a:cs typeface="Times New Roman" pitchFamily="18" charset="0"/>
            </a:endParaRPr>
          </a:p>
          <a:p>
            <a:pPr>
              <a:buFont typeface="Wingdings" pitchFamily="2" charset="2"/>
              <a:buChar char="Ø"/>
            </a:pPr>
            <a:r>
              <a:rPr lang="en-US" sz="8000" dirty="0">
                <a:latin typeface="Times New Roman" pitchFamily="18" charset="0"/>
                <a:cs typeface="Times New Roman" pitchFamily="18" charset="0"/>
              </a:rPr>
              <a:t>Ship owners are also provided with frequent updates on cargo movement, availability freight level, storage and loading/operations information at regional ports.</a:t>
            </a:r>
          </a:p>
        </p:txBody>
      </p:sp>
    </p:spTree>
    <p:extLst>
      <p:ext uri="{BB962C8B-B14F-4D97-AF65-F5344CB8AC3E}">
        <p14:creationId xmlns:p14="http://schemas.microsoft.com/office/powerpoint/2010/main" val="311079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ownloads\PPT\PPT\素材\1-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3606" y="-3902075"/>
            <a:ext cx="43129200" cy="21183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Downloads\PPT\PPT\素材\1-title-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806" y="0"/>
            <a:ext cx="24807835" cy="3648211"/>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15"/>
          <p:cNvSpPr txBox="1"/>
          <p:nvPr/>
        </p:nvSpPr>
        <p:spPr>
          <a:xfrm>
            <a:off x="-1345406" y="792163"/>
            <a:ext cx="8991600" cy="1323439"/>
          </a:xfrm>
          <a:prstGeom prst="rect">
            <a:avLst/>
          </a:prstGeom>
          <a:noFill/>
        </p:spPr>
        <p:txBody>
          <a:bodyPr wrap="square" rtlCol="0">
            <a:spAutoFit/>
          </a:bodyPr>
          <a:lstStyle/>
          <a:p>
            <a:pPr algn="ctr"/>
            <a:r>
              <a:rPr lang="en-US" sz="8000" dirty="0">
                <a:solidFill>
                  <a:schemeClr val="bg1"/>
                </a:solidFill>
                <a:latin typeface="Times New Roman" pitchFamily="18" charset="0"/>
                <a:cs typeface="Times New Roman" pitchFamily="18" charset="0"/>
              </a:rPr>
              <a:t>  Project shipping</a:t>
            </a:r>
            <a:endParaRPr lang="zh-HK" altLang="en-US" sz="8000" b="1" spc="-150" dirty="0">
              <a:solidFill>
                <a:schemeClr val="bg1"/>
              </a:solidFill>
              <a:latin typeface="Times New Roman" pitchFamily="18" charset="0"/>
              <a:ea typeface="微軟正黑體" panose="020B0604030504040204" pitchFamily="34" charset="-120"/>
              <a:cs typeface="Times New Roman" pitchFamily="18" charset="0"/>
            </a:endParaRPr>
          </a:p>
        </p:txBody>
      </p:sp>
      <p:sp>
        <p:nvSpPr>
          <p:cNvPr id="16" name="Rectangle 15"/>
          <p:cNvSpPr/>
          <p:nvPr/>
        </p:nvSpPr>
        <p:spPr>
          <a:xfrm>
            <a:off x="-4164806" y="4221162"/>
            <a:ext cx="16840200" cy="12095619"/>
          </a:xfrm>
          <a:prstGeom prst="rect">
            <a:avLst/>
          </a:prstGeom>
        </p:spPr>
        <p:txBody>
          <a:bodyPr wrap="square">
            <a:spAutoFit/>
          </a:bodyPr>
          <a:lstStyle/>
          <a:p>
            <a:pPr>
              <a:buFont typeface="Wingdings" pitchFamily="2" charset="2"/>
              <a:buChar char="Ø"/>
            </a:pPr>
            <a:r>
              <a:rPr lang="en-US" sz="6000" dirty="0">
                <a:latin typeface="Times New Roman" pitchFamily="18" charset="0"/>
                <a:cs typeface="Times New Roman" pitchFamily="18" charset="0"/>
              </a:rPr>
              <a:t>Venus </a:t>
            </a:r>
            <a:r>
              <a:rPr lang="en-US" sz="6000" dirty="0" err="1">
                <a:latin typeface="Times New Roman" pitchFamily="18" charset="0"/>
                <a:cs typeface="Times New Roman" pitchFamily="18" charset="0"/>
              </a:rPr>
              <a:t>seaair</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logistix</a:t>
            </a:r>
            <a:r>
              <a:rPr lang="en-US" sz="6000" dirty="0">
                <a:latin typeface="Times New Roman" pitchFamily="18" charset="0"/>
                <a:cs typeface="Times New Roman" pitchFamily="18" charset="0"/>
              </a:rPr>
              <a:t> Pvt Ltd ship agency division also offers floating crane tug and barge services supporting heavy project cargoes for regional operations. Operations requiring special equipment and vehicles can also be mobilized at short notice. </a:t>
            </a:r>
          </a:p>
          <a:p>
            <a:pPr>
              <a:buFont typeface="Wingdings" pitchFamily="2" charset="2"/>
              <a:buChar char="Ø"/>
            </a:pPr>
            <a:endParaRPr lang="en-US" sz="6000" dirty="0">
              <a:latin typeface="Times New Roman" pitchFamily="18" charset="0"/>
              <a:cs typeface="Times New Roman" pitchFamily="18" charset="0"/>
            </a:endParaRPr>
          </a:p>
          <a:p>
            <a:pPr>
              <a:buFont typeface="Wingdings" pitchFamily="2" charset="2"/>
              <a:buChar char="Ø"/>
            </a:pPr>
            <a:r>
              <a:rPr lang="en-US" sz="6000" dirty="0">
                <a:latin typeface="Times New Roman" pitchFamily="18" charset="0"/>
                <a:cs typeface="Times New Roman" pitchFamily="18" charset="0"/>
              </a:rPr>
              <a:t>Venus </a:t>
            </a:r>
            <a:r>
              <a:rPr lang="en-US" sz="6000" dirty="0" err="1">
                <a:latin typeface="Times New Roman" pitchFamily="18" charset="0"/>
                <a:cs typeface="Times New Roman" pitchFamily="18" charset="0"/>
              </a:rPr>
              <a:t>seaair</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logistix</a:t>
            </a:r>
            <a:r>
              <a:rPr lang="en-US" sz="6000" dirty="0">
                <a:latin typeface="Times New Roman" pitchFamily="18" charset="0"/>
                <a:cs typeface="Times New Roman" pitchFamily="18" charset="0"/>
              </a:rPr>
              <a:t> Pvt. Ltd is more than shipping agency providing shipping space.  A complementary in house freight forwarding and logistic management division allows Venus </a:t>
            </a:r>
            <a:r>
              <a:rPr lang="en-US" sz="6000" dirty="0" err="1">
                <a:latin typeface="Times New Roman" pitchFamily="18" charset="0"/>
                <a:cs typeface="Times New Roman" pitchFamily="18" charset="0"/>
              </a:rPr>
              <a:t>seaair</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logistix</a:t>
            </a:r>
            <a:r>
              <a:rPr lang="en-US" sz="6000" dirty="0">
                <a:latin typeface="Times New Roman" pitchFamily="18" charset="0"/>
                <a:cs typeface="Times New Roman" pitchFamily="18" charset="0"/>
              </a:rPr>
              <a:t> Pvt. Ltd to offer forwarding and logistics support services to customers a value added  “ONE-STOP” transport and logistics solution</a:t>
            </a:r>
          </a:p>
        </p:txBody>
      </p:sp>
      <p:pic>
        <p:nvPicPr>
          <p:cNvPr id="17" name="Content Placeholder 7" descr="project shipping.jpg1.jpg"/>
          <p:cNvPicPr>
            <a:picLocks noGrp="1" noChangeAspect="1"/>
          </p:cNvPicPr>
          <p:nvPr>
            <p:ph sz="half" idx="1"/>
          </p:nvPr>
        </p:nvPicPr>
        <p:blipFill>
          <a:blip r:embed="rId4"/>
          <a:srcRect/>
          <a:stretch>
            <a:fillRect/>
          </a:stretch>
        </p:blipFill>
        <p:spPr>
          <a:xfrm>
            <a:off x="-17423606" y="4221162"/>
            <a:ext cx="12526662" cy="11394743"/>
          </a:xfrm>
        </p:spPr>
      </p:pic>
    </p:spTree>
    <p:extLst>
      <p:ext uri="{BB962C8B-B14F-4D97-AF65-F5344CB8AC3E}">
        <p14:creationId xmlns:p14="http://schemas.microsoft.com/office/powerpoint/2010/main" val="187213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D:\Downloads\PPT\PPT\素材\1-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8006" y="-884238"/>
            <a:ext cx="43738800" cy="20650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Downloads\PPT\PPT\素材\1-title-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2" y="792162"/>
            <a:ext cx="10058400" cy="1717164"/>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1397794" y="1249362"/>
            <a:ext cx="2491388" cy="830997"/>
          </a:xfrm>
          <a:prstGeom prst="rect">
            <a:avLst/>
          </a:prstGeom>
          <a:noFill/>
        </p:spPr>
        <p:txBody>
          <a:bodyPr wrap="none" rtlCol="0">
            <a:spAutoFit/>
          </a:bodyPr>
          <a:lstStyle/>
          <a:p>
            <a:pPr algn="ctr"/>
            <a:r>
              <a:rPr lang="en-US" sz="4800" dirty="0">
                <a:solidFill>
                  <a:schemeClr val="bg1"/>
                </a:solidFill>
                <a:latin typeface="Times New Roman" pitchFamily="18" charset="0"/>
                <a:cs typeface="Times New Roman" pitchFamily="18" charset="0"/>
              </a:rPr>
              <a:t>Our Goal</a:t>
            </a:r>
            <a:endParaRPr lang="zh-HK" altLang="en-US" sz="4800" b="1" spc="-150" dirty="0">
              <a:solidFill>
                <a:schemeClr val="bg1"/>
              </a:solidFill>
              <a:latin typeface="Times New Roman" pitchFamily="18" charset="0"/>
              <a:ea typeface="微軟正黑體" panose="020B0604030504040204" pitchFamily="34" charset="-120"/>
              <a:cs typeface="Times New Roman" pitchFamily="18" charset="0"/>
            </a:endParaRPr>
          </a:p>
        </p:txBody>
      </p:sp>
      <p:sp>
        <p:nvSpPr>
          <p:cNvPr id="4" name="矩形 3"/>
          <p:cNvSpPr/>
          <p:nvPr/>
        </p:nvSpPr>
        <p:spPr>
          <a:xfrm>
            <a:off x="-7822406" y="2773362"/>
            <a:ext cx="24384000" cy="9694962"/>
          </a:xfrm>
          <a:prstGeom prst="rect">
            <a:avLst/>
          </a:prstGeom>
        </p:spPr>
        <p:txBody>
          <a:bodyPr wrap="square">
            <a:spAutoFit/>
          </a:bodyPr>
          <a:lstStyle/>
          <a:p>
            <a:pPr>
              <a:buFont typeface="Wingdings" pitchFamily="2" charset="2"/>
              <a:buChar char="Ø"/>
              <a:defRPr/>
            </a:pPr>
            <a:r>
              <a:rPr lang="en-US" sz="4800" b="1" dirty="0">
                <a:latin typeface="Times New Roman" pitchFamily="18" charset="0"/>
                <a:cs typeface="Times New Roman" pitchFamily="18" charset="0"/>
              </a:rPr>
              <a:t>Since our inception, Venus Seaair Logistix Pvt. Ltd has grown in size as well as in respectability. Our dedicated and well-trained staff strives to provide premium level of service not only to local importers and exporters but also to our overseas agents and many of our parties. We strive to establish long- term relationship with our clients based on honesty, competitiveness and trust. </a:t>
            </a:r>
          </a:p>
          <a:p>
            <a:pPr>
              <a:buFont typeface="Wingdings" pitchFamily="2" charset="2"/>
              <a:buChar char="Ø"/>
              <a:defRPr/>
            </a:pPr>
            <a:endParaRPr lang="en-US" sz="4800" b="1" dirty="0">
              <a:latin typeface="Times New Roman" pitchFamily="18" charset="0"/>
              <a:cs typeface="Times New Roman" pitchFamily="18" charset="0"/>
            </a:endParaRPr>
          </a:p>
          <a:p>
            <a:pPr>
              <a:buFont typeface="Wingdings" pitchFamily="2" charset="2"/>
              <a:buChar char="Ø"/>
              <a:defRPr/>
            </a:pPr>
            <a:r>
              <a:rPr lang="en-US" sz="4800" b="1" dirty="0">
                <a:latin typeface="Times New Roman" pitchFamily="18" charset="0"/>
                <a:cs typeface="Times New Roman" pitchFamily="18" charset="0"/>
              </a:rPr>
              <a:t>Turning obstacles into opportunities is what we aim for on daily basis. We find solutions to our everyday problems and try to turn them into fruitful opportunities for our future growth. At Venus Seaair Logistix Pvt. Ltd we work with sincere efforts intelligence, well found direction along with skilful execution with results in best quality service.</a:t>
            </a:r>
          </a:p>
          <a:p>
            <a:pPr>
              <a:buFont typeface="Wingdings" pitchFamily="2" charset="2"/>
              <a:buChar char="Ø"/>
              <a:defRPr/>
            </a:pPr>
            <a:endParaRPr lang="en-US" sz="4800" b="1" dirty="0">
              <a:latin typeface="Times New Roman" pitchFamily="18" charset="0"/>
              <a:cs typeface="Times New Roman" pitchFamily="18" charset="0"/>
            </a:endParaRPr>
          </a:p>
          <a:p>
            <a:pPr>
              <a:buFont typeface="Wingdings" pitchFamily="2" charset="2"/>
              <a:buChar char="Ø"/>
              <a:defRPr/>
            </a:pPr>
            <a:r>
              <a:rPr lang="en-US" sz="4800" b="1" dirty="0">
                <a:latin typeface="Times New Roman" pitchFamily="18" charset="0"/>
                <a:cs typeface="Times New Roman" pitchFamily="18" charset="0"/>
              </a:rPr>
              <a:t>We specialize in moving cargoes to various destinations through our dedicated professional network</a:t>
            </a:r>
            <a:endParaRPr lang="zh-CN" altLang="zh-CN" sz="4800" b="1" dirty="0">
              <a:solidFill>
                <a:srgbClr val="017600"/>
              </a:solidFill>
              <a:latin typeface="Times New Roman" pitchFamily="18" charset="0"/>
              <a:ea typeface="微軟正黑體" panose="020B0604030504040204" pitchFamily="34" charset="-120"/>
              <a:cs typeface="Times New Roman" pitchFamily="18" charset="0"/>
            </a:endParaRPr>
          </a:p>
        </p:txBody>
      </p:sp>
      <p:pic>
        <p:nvPicPr>
          <p:cNvPr id="4099" name="Picture 3" descr="C:\Users\eric_wong\Desktop\kissclipart-business-shaking-hands-cartoon-clipart-cartoon-cli-7eb26179840886c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794" y="13475687"/>
            <a:ext cx="4079284" cy="3805838"/>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8" descr="goal_setting_plan.png"/>
          <p:cNvPicPr>
            <a:picLocks noGrp="1" noChangeAspect="1"/>
          </p:cNvPicPr>
          <p:nvPr>
            <p:ph sz="half" idx="1"/>
          </p:nvPr>
        </p:nvPicPr>
        <p:blipFill>
          <a:blip r:embed="rId5"/>
          <a:srcRect/>
          <a:stretch>
            <a:fillRect/>
          </a:stretch>
        </p:blipFill>
        <p:spPr>
          <a:xfrm>
            <a:off x="-16433006" y="3687761"/>
            <a:ext cx="8458200" cy="13593763"/>
          </a:xfrm>
        </p:spPr>
      </p:pic>
    </p:spTree>
    <p:extLst>
      <p:ext uri="{BB962C8B-B14F-4D97-AF65-F5344CB8AC3E}">
        <p14:creationId xmlns:p14="http://schemas.microsoft.com/office/powerpoint/2010/main" val="4430063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788</Words>
  <Application>Microsoft Office PowerPoint</Application>
  <PresentationFormat>Custom</PresentationFormat>
  <Paragraphs>66</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微軟正黑體</vt:lpstr>
      <vt:lpstr>Arial</vt:lpstr>
      <vt:lpstr>Calibri</vt:lpstr>
      <vt:lpstr>Times New Roman</vt:lpstr>
      <vt:lpstr>Verdana</vt:lpstr>
      <vt:lpstr>Wingdings</vt:lpstr>
      <vt:lpstr>Office 佈景主題</vt:lpstr>
      <vt:lpstr>VENUS SEAAIR LOGISTIX PVT LTD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捷迅（香港）有限公司</dc:title>
  <dc:creator>Eric, Chong Ka Kiu</dc:creator>
  <cp:lastModifiedBy>shashank Jain</cp:lastModifiedBy>
  <cp:revision>238</cp:revision>
  <dcterms:created xsi:type="dcterms:W3CDTF">2020-07-16T09:16:21Z</dcterms:created>
  <dcterms:modified xsi:type="dcterms:W3CDTF">2021-08-06T16:22:22Z</dcterms:modified>
</cp:coreProperties>
</file>